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58" r:id="rId3"/>
    <p:sldId id="259" r:id="rId4"/>
    <p:sldId id="262" r:id="rId5"/>
    <p:sldId id="264" r:id="rId6"/>
    <p:sldId id="260" r:id="rId7"/>
    <p:sldId id="265" r:id="rId8"/>
    <p:sldId id="261" r:id="rId9"/>
    <p:sldId id="270" r:id="rId10"/>
    <p:sldId id="277" r:id="rId11"/>
    <p:sldId id="266" r:id="rId12"/>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286"/>
    <p:restoredTop sz="94676"/>
  </p:normalViewPr>
  <p:slideViewPr>
    <p:cSldViewPr snapToGrid="0">
      <p:cViewPr varScale="1">
        <p:scale>
          <a:sx n="116" d="100"/>
          <a:sy n="116" d="100"/>
        </p:scale>
        <p:origin x="1373"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7/8/2026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7/8/2026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7/8/2026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7/8/2026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7/8/2026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7/8/2026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dirty="0">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3"/>
              </a:rPr>
              <a:t>PE and sport premium for primary schools - GOV.UK</a:t>
            </a:r>
            <a:endParaRPr lang="en-GB" sz="900" dirty="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4"/>
              </a:rPr>
              <a:t>PE and sport premium: conditions of grant 2025 to 2026 -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Review of the last academic year (2024/2025</a:t>
            </a:r>
            <a:r>
              <a:rPr lang="en-US" sz="1200" b="1" dirty="0">
                <a:latin typeface="Calibri" panose="020F0502020204030204" pitchFamily="34" charset="0"/>
                <a:cs typeface="Calibri" panose="020F0502020204030204" pitchFamily="34" charset="0"/>
              </a:rPr>
              <a:t>)</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1471566694"/>
              </p:ext>
            </p:extLst>
          </p:nvPr>
        </p:nvGraphicFramePr>
        <p:xfrm>
          <a:off x="243401" y="503710"/>
          <a:ext cx="5729802" cy="3761693"/>
        </p:xfrm>
        <a:graphic>
          <a:graphicData uri="http://schemas.openxmlformats.org/drawingml/2006/table">
            <a:tbl>
              <a:tblPr firstRow="1" bandRow="1">
                <a:tableStyleId>{5C22544A-7EE6-4342-B048-85BDC9FD1C3A}</a:tableStyleId>
              </a:tblPr>
              <a:tblGrid>
                <a:gridCol w="1427233">
                  <a:extLst>
                    <a:ext uri="{9D8B030D-6E8A-4147-A177-3AD203B41FA5}">
                      <a16:colId xmlns:a16="http://schemas.microsoft.com/office/drawing/2014/main" val="1397519339"/>
                    </a:ext>
                  </a:extLst>
                </a:gridCol>
                <a:gridCol w="2428908">
                  <a:extLst>
                    <a:ext uri="{9D8B030D-6E8A-4147-A177-3AD203B41FA5}">
                      <a16:colId xmlns:a16="http://schemas.microsoft.com/office/drawing/2014/main" val="279180329"/>
                    </a:ext>
                  </a:extLst>
                </a:gridCol>
                <a:gridCol w="1873661">
                  <a:extLst>
                    <a:ext uri="{9D8B030D-6E8A-4147-A177-3AD203B41FA5}">
                      <a16:colId xmlns:a16="http://schemas.microsoft.com/office/drawing/2014/main" val="1532179531"/>
                    </a:ext>
                  </a:extLst>
                </a:gridCol>
              </a:tblGrid>
              <a:tr h="45251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839598">
                <a:tc>
                  <a:txBody>
                    <a:bodyPr/>
                    <a:lstStyle/>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Increased confidence, knowledge and skills of all staff in teaching PE.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dirty="0"/>
                        <a:t>Staff have developed confidence in delivering a progressive and inclusive PE curriculum. Teachers are supporting pupils effectively to develop fundamental movement skills, coordination, teamwork and confidence. The strong attainment outcomes across KS1 demonstrate that staff knowledge and teaching approaches are having a positive impact on pupil progress. Year 1 outcomes show </a:t>
                      </a:r>
                      <a:r>
                        <a:rPr lang="en-GB" sz="700" b="1" dirty="0"/>
                        <a:t>96.4% of pupils achieving ARE+</a:t>
                      </a:r>
                      <a:r>
                        <a:rPr lang="en-GB" sz="700" dirty="0"/>
                        <a:t>, with </a:t>
                      </a:r>
                      <a:r>
                        <a:rPr lang="en-GB" sz="700" b="1" dirty="0"/>
                        <a:t>83.6% working securely within ARE</a:t>
                      </a:r>
                      <a:r>
                        <a:rPr lang="en-GB" sz="700" dirty="0"/>
                        <a:t>, demonstrating strong skill development. Year 2 outcomes remain high, with </a:t>
                      </a:r>
                      <a:r>
                        <a:rPr lang="en-GB" sz="700" b="1" dirty="0"/>
                        <a:t>95% achieving ARE+</a:t>
                      </a:r>
                      <a:r>
                        <a:rPr lang="en-GB" sz="700" dirty="0"/>
                        <a:t> and </a:t>
                      </a:r>
                      <a:r>
                        <a:rPr lang="en-GB" sz="700" b="1" dirty="0"/>
                        <a:t>13.3% achieving greater depth</a:t>
                      </a:r>
                      <a:r>
                        <a:rPr lang="en-GB" sz="700" dirty="0"/>
                        <a:t>, showing clear progression. Teacher assessments and observations show pupils successfully applying skills in games, challenges and activities. Staff continue to develop their understanding of progression through the PE curriculum and use of assessment.</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t>Continue to develop staff subject knowledge through targeted CPD and ensure all teachers and TAs are confident in delivering high-quality PE lessons. Further develop assessment practice, particularly identifying greater depth pupils and supporting SEND pupils to achieve alongside their peers. Ensure staff confidence in using equipment and applying the PE progression document consistently across year groups</a:t>
                      </a:r>
                      <a:r>
                        <a:rPr lang="en-GB" sz="800" dirty="0"/>
                        <a:t>.</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1469576">
                <a:tc>
                  <a:txBody>
                    <a:bodyPr/>
                    <a:lstStyle/>
                    <a:p>
                      <a:r>
                        <a:rPr lang="en-GB" sz="700" dirty="0"/>
                        <a:t>Engagement of all pupils in regular physical activity</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t>Pupils are highly engaged in physical activity and demonstrate positive attitudes towards PE and sport. The inclusive curriculum ensures that all pupils participate and develop confidence, teamwork and enjoyment of being active. Physical activity is promoted beyond PE lessons through opportunities such as sports challenge bags and family activities shared through newsletters, encouraging active lifestyles at home. Lesson observations and pupil voice indicate high participation rates and enjoyment of PE. Children participate cooperatively in team games, relays and mini-competitions.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dirty="0"/>
                        <a:t>Continue to ensure all pupils, particularly SEND pupils, are fully engaged and supported to participate confidently in physical activity. Further develop opportunities for less active pupils to take part in additional sporting activities and continue to promote physical activity opportunities beyond school. Monitor participation and engagement across all groups to maintain high levels of involvement.</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46221"/>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2996084714"/>
              </p:ext>
            </p:extLst>
          </p:nvPr>
        </p:nvGraphicFramePr>
        <p:xfrm>
          <a:off x="201819" y="472933"/>
          <a:ext cx="5810853" cy="3724098"/>
        </p:xfrm>
        <a:graphic>
          <a:graphicData uri="http://schemas.openxmlformats.org/drawingml/2006/table">
            <a:tbl>
              <a:tblPr firstRow="1" bandRow="1">
                <a:tableStyleId>{5C22544A-7EE6-4342-B048-85BDC9FD1C3A}</a:tableStyleId>
              </a:tblPr>
              <a:tblGrid>
                <a:gridCol w="1021767">
                  <a:extLst>
                    <a:ext uri="{9D8B030D-6E8A-4147-A177-3AD203B41FA5}">
                      <a16:colId xmlns:a16="http://schemas.microsoft.com/office/drawing/2014/main" val="1397519339"/>
                    </a:ext>
                  </a:extLst>
                </a:gridCol>
                <a:gridCol w="3170797">
                  <a:extLst>
                    <a:ext uri="{9D8B030D-6E8A-4147-A177-3AD203B41FA5}">
                      <a16:colId xmlns:a16="http://schemas.microsoft.com/office/drawing/2014/main" val="279180329"/>
                    </a:ext>
                  </a:extLst>
                </a:gridCol>
                <a:gridCol w="1618289">
                  <a:extLst>
                    <a:ext uri="{9D8B030D-6E8A-4147-A177-3AD203B41FA5}">
                      <a16:colId xmlns:a16="http://schemas.microsoft.com/office/drawing/2014/main" val="1532179531"/>
                    </a:ext>
                  </a:extLst>
                </a:gridCol>
              </a:tblGrid>
              <a:tr h="415498">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384995">
                <a:tc>
                  <a:txBody>
                    <a:bodyPr/>
                    <a:lstStyle/>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r>
                        <a:rPr lang="en-GB" sz="700" dirty="0"/>
                        <a:t>Inclusive provision</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dirty="0"/>
                        <a:t>PE provision is inclusive and enables all pupils to participate, develop skills and experience success. Adaptations and supportive teaching approaches ensure pupils of all abilities can engage positively in physical activity. Pupils develop confidence, teamwork and resilience through working collaboratively with their peers. Strong outcomes across pupil groups demonstrate the effectiveness of inclusive practice. In Year 1, </a:t>
                      </a:r>
                      <a:r>
                        <a:rPr lang="en-GB" sz="700" b="1" dirty="0"/>
                        <a:t>96.4% of pupils achieved ARE+</a:t>
                      </a:r>
                      <a:r>
                        <a:rPr lang="en-GB" sz="700" dirty="0"/>
                        <a:t>, including </a:t>
                      </a:r>
                      <a:r>
                        <a:rPr lang="en-GB" sz="700" b="1" dirty="0"/>
                        <a:t>100% of girls, disadvantaged pupils and non-SEND pupils</a:t>
                      </a:r>
                      <a:r>
                        <a:rPr lang="en-GB" sz="700" dirty="0"/>
                        <a:t>. SEND pupils achieved positively, with </a:t>
                      </a:r>
                      <a:r>
                        <a:rPr lang="en-GB" sz="700" b="1" dirty="0"/>
                        <a:t>84.6% ARE+</a:t>
                      </a:r>
                      <a:r>
                        <a:rPr lang="en-GB" sz="700" dirty="0"/>
                        <a:t>. In Year 2, </a:t>
                      </a:r>
                      <a:r>
                        <a:rPr lang="en-GB" sz="700" b="1" dirty="0"/>
                        <a:t>95% achieved ARE+</a:t>
                      </a:r>
                      <a:r>
                        <a:rPr lang="en-GB" sz="700" dirty="0"/>
                        <a:t>, with disadvantaged pupils achieving </a:t>
                      </a:r>
                      <a:r>
                        <a:rPr lang="en-GB" sz="700" b="1" dirty="0"/>
                        <a:t>100% ARE+</a:t>
                      </a:r>
                      <a:r>
                        <a:rPr lang="en-GB" sz="700" dirty="0"/>
                        <a:t> and SEND pupils achieving </a:t>
                      </a:r>
                      <a:r>
                        <a:rPr lang="en-GB" sz="700" b="1" dirty="0"/>
                        <a:t>75% ARE+</a:t>
                      </a:r>
                      <a:r>
                        <a:rPr lang="en-GB" sz="700" dirty="0"/>
                        <a:t>. Teacher assessments and observations show pupils confidently participating in games, challenges and activities, applying skills successfully.</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dirty="0"/>
                        <a:t>Continue to focus on closing the attainment gap for SEND pupils, particularly in Year 2, by ensuring adaptations and targeted support are consistently effective. Develop further strategies to provide greater depth opportunities for all pupils, including those who are ready to extend their skills and understanding. Continue to monitor participation and progress across all groups to ensure equity of opportunity.</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1923605">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t>The profile of PE and sport is raised across the school as a tool for whole-school improvement</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t>PE continues to be a strength within the wider curriculum, supporting pupils’ physical development, confidence, teamwork and wellbeing. Pupils demonstrate positive attitudes and high levels of engagement during PE lessons. Children understand the importance of leading healthy, active lifestyles both in school and at home through sports challenge bags and family activities shared in the newsletter. High attainment outcomes demonstrate the effectiveness of PE provision across KS1. Year 1 outcomes are very strong, with 96.4% of pupils achieving ARE+, including 100% of girls, disadvantaged pupils and non-SEND pupils. Year 2 outcomes remain high, with 95% achieving ARE+. Pupils demonstrate strong development in fundamental movement skills, coordination, teamwork and confidence. Teacher assessments and observations show pupils successfully applying skills in games, challenges and activities. The inclusive PE curriculum enables all pupils to participate and make progress. Leaders will continue to build on this success by extending opportunities for pupils to deepen their skills and understanding.</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t>Continue to raise the profile of PE by providing opportunities for pupils to celebrate sporting achievements and develop leadership skills. Maintain consistency across all groups and continue to monitor the progress of SEND pupils to ensure they achieve in line with their peers.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3787764416"/>
              </p:ext>
            </p:extLst>
          </p:nvPr>
        </p:nvGraphicFramePr>
        <p:xfrm>
          <a:off x="304799" y="633397"/>
          <a:ext cx="5530128" cy="326136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t>Broader experience of a range of sports and activities offered to all pupils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dirty="0"/>
                        <a:t>Pupils have access to an inclusive and progressive PE curriculum that develops fundamental movement skills and allows them to apply skills in a range of sporting contexts. High participation and positive attitudes demonstrate that pupils are engaged and enjoy physical activity. In Year 1, </a:t>
                      </a:r>
                      <a:r>
                        <a:rPr lang="en-GB" sz="700" b="1" dirty="0"/>
                        <a:t>83.6% of pupils are working securely within ARE</a:t>
                      </a:r>
                      <a:r>
                        <a:rPr lang="en-GB" sz="700" dirty="0"/>
                        <a:t>, demonstrating strong skill acquisition and physical development. In Year 2, </a:t>
                      </a:r>
                      <a:r>
                        <a:rPr lang="en-GB" sz="700" b="1" dirty="0"/>
                        <a:t>70% of pupils are working securely within ARE</a:t>
                      </a:r>
                      <a:r>
                        <a:rPr lang="en-GB" sz="700" dirty="0"/>
                        <a:t>, with </a:t>
                      </a:r>
                      <a:r>
                        <a:rPr lang="en-GB" sz="700" b="1" dirty="0"/>
                        <a:t>13.3% achieving greater depth</a:t>
                      </a:r>
                      <a:r>
                        <a:rPr lang="en-GB" sz="700" dirty="0"/>
                        <a:t>, showing clear progression from Year 1</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t>Increase opportunities for pupils working at greater depth to extend their skills, creativity and decision-making. Continue to develop assessment approaches to identify greater depth pupils more accurately, particularly in Year 1.</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t>Increased participation in competitive sport</a:t>
                      </a:r>
                      <a:endParaRPr lang="en-US" sz="6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t>Pupils are increasingly confident in applying their skills in competitive situations. Participation in mini-competitions has supported the development of teamwork, resilience, leadership and sportsmanship. Year 2 pupils demonstrate an understanding of attacking and defending principles and participate effectively in small-sided games and competitions. Outcomes remain strong, with </a:t>
                      </a:r>
                      <a:r>
                        <a:rPr lang="en-GB" sz="700" b="1" dirty="0"/>
                        <a:t>95% achieving ARE+</a:t>
                      </a:r>
                      <a:r>
                        <a:rPr lang="en-GB" sz="700" dirty="0"/>
                        <a:t>. Gender differences are minimal (</a:t>
                      </a:r>
                      <a:r>
                        <a:rPr lang="en-GB" sz="700" b="1" dirty="0"/>
                        <a:t>boys 96.4% ARE+, girls 93.8% ARE+</a:t>
                      </a:r>
                      <a:r>
                        <a:rPr lang="en-GB" sz="700" dirty="0"/>
                        <a:t>), showing equitable access and participation.</a:t>
                      </a:r>
                      <a:endParaRPr lang="en-US" sz="6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t>Continue to provide a range of competitive opportunities for all pupils, including targeted opportunities for SEND pupils and less confident participants. Further develop leadership roles to support pupils in taking responsibility during sporting activities.</a:t>
                      </a:r>
                      <a:endParaRPr lang="en-US" sz="6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19551848"/>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Think about specific areas of need such as </a:t>
            </a:r>
            <a:r>
              <a:rPr lang="en-US" sz="85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a:t>
            </a:r>
            <a:r>
              <a:rPr lang="en-US" sz="700" i="1" dirty="0" err="1">
                <a:latin typeface="Calibri" panose="020F0502020204030204" pitchFamily="34" charset="0"/>
                <a:cs typeface="Calibri" panose="020F0502020204030204" pitchFamily="34" charset="0"/>
              </a:rPr>
              <a:t>prioritising</a:t>
            </a:r>
            <a:r>
              <a:rPr lang="en-US" sz="700" i="1" dirty="0">
                <a:latin typeface="Calibri" panose="020F0502020204030204" pitchFamily="34" charset="0"/>
                <a:cs typeface="Calibri" panose="020F0502020204030204" pitchFamily="34" charset="0"/>
              </a:rPr>
              <a:t>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1157859618"/>
              </p:ext>
            </p:extLst>
          </p:nvPr>
        </p:nvGraphicFramePr>
        <p:xfrm>
          <a:off x="241827" y="552588"/>
          <a:ext cx="5790583" cy="3665664"/>
        </p:xfrm>
        <a:graphic>
          <a:graphicData uri="http://schemas.openxmlformats.org/drawingml/2006/table">
            <a:tbl>
              <a:tblPr firstRow="1" bandRow="1">
                <a:tableStyleId>{5C22544A-7EE6-4342-B048-85BDC9FD1C3A}</a:tableStyleId>
              </a:tblPr>
              <a:tblGrid>
                <a:gridCol w="1304761">
                  <a:extLst>
                    <a:ext uri="{9D8B030D-6E8A-4147-A177-3AD203B41FA5}">
                      <a16:colId xmlns:a16="http://schemas.microsoft.com/office/drawing/2014/main" val="1397519339"/>
                    </a:ext>
                  </a:extLst>
                </a:gridCol>
                <a:gridCol w="1602874">
                  <a:extLst>
                    <a:ext uri="{9D8B030D-6E8A-4147-A177-3AD203B41FA5}">
                      <a16:colId xmlns:a16="http://schemas.microsoft.com/office/drawing/2014/main" val="279180329"/>
                    </a:ext>
                  </a:extLst>
                </a:gridCol>
                <a:gridCol w="1441474">
                  <a:extLst>
                    <a:ext uri="{9D8B030D-6E8A-4147-A177-3AD203B41FA5}">
                      <a16:colId xmlns:a16="http://schemas.microsoft.com/office/drawing/2014/main" val="1419483341"/>
                    </a:ext>
                  </a:extLst>
                </a:gridCol>
                <a:gridCol w="1441474">
                  <a:extLst>
                    <a:ext uri="{9D8B030D-6E8A-4147-A177-3AD203B41FA5}">
                      <a16:colId xmlns:a16="http://schemas.microsoft.com/office/drawing/2014/main" val="1532179531"/>
                    </a:ext>
                  </a:extLst>
                </a:gridCol>
              </a:tblGrid>
              <a:tr h="229142">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790602">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To ensure all pupils, regardless of ability, background or need, have equal access to high-quality PE and sporting opportunities, enabling them to develop physical skills, confidence, teamwork and enjoyment of physical activity.</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t>Inclusive PE provision ensures that all pupils can participate, make progress and achieve success. It supports whole-school priorities around equality, personal development, wellbeing and ensuring every child reaches their potential.</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t>Inclusive provision</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t>Outcomes across KS1 demonstrate the effectiveness of inclusive provision, with </a:t>
                      </a:r>
                      <a:r>
                        <a:rPr lang="en-GB" sz="600" b="1" dirty="0"/>
                        <a:t>95–96% of pupils achieving ARE+</a:t>
                      </a:r>
                      <a:r>
                        <a:rPr lang="en-GB" sz="600" dirty="0"/>
                        <a:t>. In Year 1, </a:t>
                      </a:r>
                      <a:r>
                        <a:rPr lang="en-GB" sz="600" b="1" dirty="0"/>
                        <a:t>96.4% achieved ARE+</a:t>
                      </a:r>
                      <a:r>
                        <a:rPr lang="en-GB" sz="600" dirty="0"/>
                        <a:t>, including </a:t>
                      </a:r>
                      <a:r>
                        <a:rPr lang="en-GB" sz="600" b="1" dirty="0"/>
                        <a:t>100% of girls, disadvantaged pupils and non-SEND pupils</a:t>
                      </a:r>
                      <a:r>
                        <a:rPr lang="en-GB" sz="600" dirty="0"/>
                        <a:t>. SEND pupils achieved positively with </a:t>
                      </a:r>
                      <a:r>
                        <a:rPr lang="en-GB" sz="600" b="1" dirty="0"/>
                        <a:t>84.6% ARE+</a:t>
                      </a:r>
                      <a:r>
                        <a:rPr lang="en-GB" sz="600" dirty="0"/>
                        <a:t>. In Year 2, </a:t>
                      </a:r>
                      <a:r>
                        <a:rPr lang="en-GB" sz="600" b="1" dirty="0"/>
                        <a:t>95% achieved ARE+</a:t>
                      </a:r>
                      <a:r>
                        <a:rPr lang="en-GB" sz="600" dirty="0"/>
                        <a:t>, with </a:t>
                      </a:r>
                      <a:r>
                        <a:rPr lang="en-GB" sz="600" b="1" dirty="0"/>
                        <a:t>100% of disadvantaged pupils</a:t>
                      </a:r>
                      <a:r>
                        <a:rPr lang="en-GB" sz="600" dirty="0"/>
                        <a:t> achieving ARE+ and </a:t>
                      </a:r>
                      <a:r>
                        <a:rPr lang="en-GB" sz="600" b="1" dirty="0"/>
                        <a:t>75% of SEND pupils achieving ARE+</a:t>
                      </a:r>
                      <a:r>
                        <a:rPr lang="en-GB" sz="600" dirty="0"/>
                        <a:t>. Pupils demonstrate strong development in fundamental movement skills, coordination, teamwork and confidence. Assessment information shows clear progression, with </a:t>
                      </a:r>
                      <a:r>
                        <a:rPr lang="en-GB" sz="600" b="1" dirty="0"/>
                        <a:t>13.3% of Year 2 pupils achieving greater depth</a:t>
                      </a:r>
                      <a:r>
                        <a:rPr lang="en-GB" sz="600" dirty="0"/>
                        <a:t>.</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11542">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To ensure all pupils build on their previous learning, develop increasingly complex skills and are provided with appropriate challenge to achieve greater depth in PE</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A clear progression of skills enables pupils to develop confidence, physical literacy and competence over time. As attainment is already high across KS1, the next priority is ensuring pupils are consistently challenged to deepen their understanding, apply skills independently and achieve greater depth.</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Developing progression and challenge in PE</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Outcomes across KS1 are consistently strong, with </a:t>
                      </a:r>
                      <a:r>
                        <a:rPr lang="en-GB" sz="600" b="1" dirty="0"/>
                        <a:t>95–96% of pupils achieving ARE+</a:t>
                      </a:r>
                      <a:r>
                        <a:rPr lang="en-GB" sz="600" dirty="0"/>
                        <a:t>. In Year 1, </a:t>
                      </a:r>
                      <a:r>
                        <a:rPr lang="en-GB" sz="600" b="1" dirty="0"/>
                        <a:t>96.4% achieved ARE+</a:t>
                      </a:r>
                      <a:r>
                        <a:rPr lang="en-GB" sz="600" dirty="0"/>
                        <a:t>, with </a:t>
                      </a:r>
                      <a:r>
                        <a:rPr lang="en-GB" sz="600" b="1" dirty="0"/>
                        <a:t>83.6% working securely within ARE</a:t>
                      </a:r>
                      <a:r>
                        <a:rPr lang="en-GB" sz="600" dirty="0"/>
                        <a:t>, demonstrating strong skill acquisition. In Year 2, </a:t>
                      </a:r>
                      <a:r>
                        <a:rPr lang="en-GB" sz="600" b="1" dirty="0"/>
                        <a:t>95% achieved ARE+</a:t>
                      </a:r>
                      <a:r>
                        <a:rPr lang="en-GB" sz="600" dirty="0"/>
                        <a:t>, with </a:t>
                      </a:r>
                      <a:r>
                        <a:rPr lang="en-GB" sz="600" b="1" dirty="0"/>
                        <a:t>13.3% achieving greater depth</a:t>
                      </a:r>
                      <a:r>
                        <a:rPr lang="en-GB" sz="600" dirty="0"/>
                        <a:t>, showing progression from Year 1. Pupils demonstrate strong development in fundamental movement skills, coordination, teamwork and confidence. Leaders have identified increasing greater depth opportunities and ensuring consistency across all groups as key next steps.</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1657057"/>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Please aim to use this as a live working document through the year.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Keep returning to this to evidence adaptations and progress made through the PESSPA opportunities you provide.</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There is no set number of objectives you must have.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Make as many or as few as you see fit that will support your aims for the year ahead.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 </a:t>
            </a:r>
          </a:p>
          <a:p>
            <a:pPr>
              <a:lnSpc>
                <a:spcPct val="124000"/>
              </a:lnSpc>
            </a:pPr>
            <a:endParaRPr lang="en-US" sz="500" dirty="0">
              <a:latin typeface="Calibri" panose="020F0502020204030204" pitchFamily="34" charset="0"/>
              <a:cs typeface="Calibri" panose="020F0502020204030204" pitchFamily="34" charset="0"/>
            </a:endParaRP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prioritising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276999"/>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a:t>
            </a:r>
            <a:r>
              <a:rPr lang="en-US" sz="1200" b="1" dirty="0">
                <a:latin typeface="Calibri" panose="020F0502020204030204" pitchFamily="34" charset="0"/>
                <a:cs typeface="Calibri" panose="020F0502020204030204" pitchFamily="34" charset="0"/>
              </a:rPr>
              <a:t>:</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3046528015"/>
              </p:ext>
            </p:extLst>
          </p:nvPr>
        </p:nvGraphicFramePr>
        <p:xfrm>
          <a:off x="52627" y="539430"/>
          <a:ext cx="5979783" cy="3747944"/>
        </p:xfrm>
        <a:graphic>
          <a:graphicData uri="http://schemas.openxmlformats.org/drawingml/2006/table">
            <a:tbl>
              <a:tblPr firstRow="1" bandRow="1">
                <a:tableStyleId>{5C22544A-7EE6-4342-B048-85BDC9FD1C3A}</a:tableStyleId>
              </a:tblPr>
              <a:tblGrid>
                <a:gridCol w="508641">
                  <a:extLst>
                    <a:ext uri="{9D8B030D-6E8A-4147-A177-3AD203B41FA5}">
                      <a16:colId xmlns:a16="http://schemas.microsoft.com/office/drawing/2014/main" val="1397519339"/>
                    </a:ext>
                  </a:extLst>
                </a:gridCol>
                <a:gridCol w="918876">
                  <a:extLst>
                    <a:ext uri="{9D8B030D-6E8A-4147-A177-3AD203B41FA5}">
                      <a16:colId xmlns:a16="http://schemas.microsoft.com/office/drawing/2014/main" val="3874769663"/>
                    </a:ext>
                  </a:extLst>
                </a:gridCol>
                <a:gridCol w="1739247">
                  <a:extLst>
                    <a:ext uri="{9D8B030D-6E8A-4147-A177-3AD203B41FA5}">
                      <a16:colId xmlns:a16="http://schemas.microsoft.com/office/drawing/2014/main" val="279180329"/>
                    </a:ext>
                  </a:extLst>
                </a:gridCol>
                <a:gridCol w="1454192">
                  <a:extLst>
                    <a:ext uri="{9D8B030D-6E8A-4147-A177-3AD203B41FA5}">
                      <a16:colId xmlns:a16="http://schemas.microsoft.com/office/drawing/2014/main" val="1419483341"/>
                    </a:ext>
                  </a:extLst>
                </a:gridCol>
                <a:gridCol w="1358827">
                  <a:extLst>
                    <a:ext uri="{9D8B030D-6E8A-4147-A177-3AD203B41FA5}">
                      <a16:colId xmlns:a16="http://schemas.microsoft.com/office/drawing/2014/main" val="1532179531"/>
                    </a:ext>
                  </a:extLst>
                </a:gridCol>
              </a:tblGrid>
              <a:tr h="276241">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675304">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800" dirty="0"/>
                        <a:t>Develop a high-quality, inclusive and progressive PE curriculum that enables all pupils to achieve and succeed.</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t>Deliver a broad and balanced PE curriculum aligned with the National Curriculum, ensuring clear progression of skills across year groups With a structured progression document. Provide regular CPD, coaching and support for staff to increase confidence and consistency in teaching PE. Embed language-rich questioning and sentence stems to develop pupils’ PE vocabulary, speaking and listening skills. Adapt activities to ensure all pupils can participate successfully while providing appropriate challenge. Introduce regular skill-based assessment checks to identify pupils requiring additional support or greater depth opportunities. Develop an assessment tool to support teachers in accurately identifying and grading greater depth pupils.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All pupils make strong progress in developing fundamental movement skills, coordination, balance and physical confidence. Staff feel confident delivering inclusive, progressive PE lessons that meet the needs of all learners. SEND, EAL and disadvantaged pupils are supported effectively to participate and achieve. More pupils are identified and supported to achieve greater depth in PE.</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Disadvantaged and SEND pupils are scoring lower than peers.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276241">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1174025">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t>The development of a high-quality, inclusive and progressive PE curriculum has resulted in strong pupil outcomes across KS1. Staff confidence has increased through CPD, clear progression guidance and assessment support, enabling more consistent and inclusive teaching.</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GB" sz="600" dirty="0"/>
                        <a:t>Yes, the improvements are sustainable through the continued use of the progressive PE curriculum, assessment systems and staff development opportunities. Ongoing CPD, coaching and support for new staff will maintain consistency, while regular monitoring of pupil outcomes, participation and pupil voice will ensure the curriculum continues to meet the needs of all learners. The focus on inclusive practice, greater depth opportunities and support for SEND pupils will continue to drive further improvement.</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GB" sz="600" dirty="0"/>
                        <a:t>Year 1: </a:t>
                      </a:r>
                      <a:r>
                        <a:rPr lang="en-GB" sz="600" b="1" dirty="0"/>
                        <a:t>96.4% of pupils achieved ARE+</a:t>
                      </a:r>
                      <a:r>
                        <a:rPr lang="en-GB" sz="600" dirty="0"/>
                        <a:t>, with </a:t>
                      </a:r>
                      <a:r>
                        <a:rPr lang="en-GB" sz="600" b="1" dirty="0"/>
                        <a:t>83.6% working securely within </a:t>
                      </a:r>
                      <a:r>
                        <a:rPr lang="en-GB" sz="600" b="1" dirty="0" err="1"/>
                        <a:t>ARE</a:t>
                      </a:r>
                      <a:r>
                        <a:rPr lang="en-GB" sz="600" dirty="0" err="1"/>
                        <a:t>.Year</a:t>
                      </a:r>
                      <a:r>
                        <a:rPr lang="en-GB" sz="600" dirty="0"/>
                        <a:t> 2: </a:t>
                      </a:r>
                      <a:r>
                        <a:rPr lang="en-GB" sz="600" b="1" dirty="0"/>
                        <a:t>95% of pupils achieved ARE+</a:t>
                      </a:r>
                      <a:r>
                        <a:rPr lang="en-GB" sz="600" dirty="0"/>
                        <a:t>, with </a:t>
                      </a:r>
                      <a:r>
                        <a:rPr lang="en-GB" sz="600" b="1" dirty="0"/>
                        <a:t>13.3% achieving greater depth</a:t>
                      </a:r>
                      <a:r>
                        <a:rPr lang="en-GB" sz="600" dirty="0"/>
                        <a:t>, showing progression and increased challenge. SEND pupils achieved positively with </a:t>
                      </a:r>
                      <a:r>
                        <a:rPr lang="en-GB" sz="600" b="1" dirty="0"/>
                        <a:t>84.6% ARE+</a:t>
                      </a:r>
                      <a:r>
                        <a:rPr lang="en-GB" sz="600" dirty="0"/>
                        <a:t>.</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1475428854"/>
              </p:ext>
            </p:extLst>
          </p:nvPr>
        </p:nvGraphicFramePr>
        <p:xfrm>
          <a:off x="85519" y="388128"/>
          <a:ext cx="5907419" cy="3893470"/>
        </p:xfrm>
        <a:graphic>
          <a:graphicData uri="http://schemas.openxmlformats.org/drawingml/2006/table">
            <a:tbl>
              <a:tblPr firstRow="1" bandRow="1">
                <a:tableStyleId>{5C22544A-7EE6-4342-B048-85BDC9FD1C3A}</a:tableStyleId>
              </a:tblPr>
              <a:tblGrid>
                <a:gridCol w="421019">
                  <a:extLst>
                    <a:ext uri="{9D8B030D-6E8A-4147-A177-3AD203B41FA5}">
                      <a16:colId xmlns:a16="http://schemas.microsoft.com/office/drawing/2014/main" val="1397519339"/>
                    </a:ext>
                  </a:extLst>
                </a:gridCol>
                <a:gridCol w="1341997">
                  <a:extLst>
                    <a:ext uri="{9D8B030D-6E8A-4147-A177-3AD203B41FA5}">
                      <a16:colId xmlns:a16="http://schemas.microsoft.com/office/drawing/2014/main" val="3874769663"/>
                    </a:ext>
                  </a:extLst>
                </a:gridCol>
                <a:gridCol w="1546624">
                  <a:extLst>
                    <a:ext uri="{9D8B030D-6E8A-4147-A177-3AD203B41FA5}">
                      <a16:colId xmlns:a16="http://schemas.microsoft.com/office/drawing/2014/main" val="279180329"/>
                    </a:ext>
                  </a:extLst>
                </a:gridCol>
                <a:gridCol w="1689958">
                  <a:extLst>
                    <a:ext uri="{9D8B030D-6E8A-4147-A177-3AD203B41FA5}">
                      <a16:colId xmlns:a16="http://schemas.microsoft.com/office/drawing/2014/main" val="1419483341"/>
                    </a:ext>
                  </a:extLst>
                </a:gridCol>
                <a:gridCol w="907821">
                  <a:extLst>
                    <a:ext uri="{9D8B030D-6E8A-4147-A177-3AD203B41FA5}">
                      <a16:colId xmlns:a16="http://schemas.microsoft.com/office/drawing/2014/main" val="1532179531"/>
                    </a:ext>
                  </a:extLst>
                </a:gridCol>
              </a:tblGrid>
              <a:tr h="29740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51677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t>Increase participation, enjoyment and opportunities for physical activity beyond PE lessons.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Develop opportunities for pupils to be physically active beyond timetabled PE lessons through active playtimes, lunchtime activities and structured sporting challenges. Provide sports challenge bags and home PE activities to encourage pupils and families to be active together outside of school. </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t>Pupils demonstrate positive attitudes towards PE and physical activity, with increased engagement in lessons, clubs and wider sporting opportunities. Active play initiatives, sports challenge bags and family activities have increased opportunities for pupils to be physically active beyond school. More pupils are accessing competitive sport, enrichment opportunities and leadership roles, helping to develop a lifelong enjoyment of physical activity.</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Pupils do better in sports when they  take part in healthy habits with family members.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28154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6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6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6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6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1752641">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Sports challenge bags have been a successful way of extending physical activity beyond the school day. Families have engaged positively with the challenges, creating opportunities to be active together and encouraging healthy, active lifestyles at home. The initiative has strengthened links between school and families while helping pupils develop confidence, enjoyment and a positive attitude towards physical activity.</a:t>
                      </a: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t>The improvements are sustainable through embedding physical activity into daily school life and maintaining strong links with families, staff and community partners. Active play systems, pupil leadership roles, enrichment opportunities and established clubs will continue to provide regular opportunities for participation. Ongoing monitoring of participation, pupil voice and engagement data will ensure opportunities remain inclusive and meet the needs of all pupils.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High pupil participation and positive attitudes towards physical activity observed across PE lessons and sporting activities. Pupil voice shows that children enjoy PE, value sporting opportunities and feel confident participating .Sports challenge bags provide opportunities for pupils to continue physical activity at home with their families. Family PE challenges shared through newsletters encourage wider engagement beyond school .Inclusive approaches ensure disadvantaged pupils and pupils with SEND can access and enjoy physical activity opportunities. Teacher observations show pupils applying skills successfully in games, challenges and competitive situations.</a:t>
                      </a: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9847C-2B42-CB6E-A3A8-FBC53086DBE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80D0268-9FFC-E12D-3361-CE303B154D08}"/>
              </a:ext>
            </a:extLst>
          </p:cNvPr>
          <p:cNvPicPr>
            <a:picLocks noChangeAspect="1"/>
          </p:cNvPicPr>
          <p:nvPr/>
        </p:nvPicPr>
        <p:blipFill>
          <a:blip r:embed="rId2"/>
          <a:stretch>
            <a:fillRect/>
          </a:stretch>
        </p:blipFill>
        <p:spPr>
          <a:xfrm>
            <a:off x="-23749" y="0"/>
            <a:ext cx="6187224" cy="4322536"/>
          </a:xfrm>
          <a:prstGeom prst="rect">
            <a:avLst/>
          </a:prstGeom>
        </p:spPr>
      </p:pic>
      <p:sp>
        <p:nvSpPr>
          <p:cNvPr id="4" name="TextBox 3">
            <a:extLst>
              <a:ext uri="{FF2B5EF4-FFF2-40B4-BE49-F238E27FC236}">
                <a16:creationId xmlns:a16="http://schemas.microsoft.com/office/drawing/2014/main" id="{61BAB802-43D4-8699-5757-2F1FE911345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839CA36D-C1F1-EC25-6FEA-2CE3AA0EF20F}"/>
              </a:ext>
            </a:extLst>
          </p:cNvPr>
          <p:cNvSpPr/>
          <p:nvPr/>
        </p:nvSpPr>
        <p:spPr>
          <a:xfrm>
            <a:off x="14658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90DCC7D-37B2-168B-8CF8-B93E9B7FE518}"/>
              </a:ext>
            </a:extLst>
          </p:cNvPr>
          <p:cNvSpPr txBox="1"/>
          <p:nvPr/>
        </p:nvSpPr>
        <p:spPr>
          <a:xfrm>
            <a:off x="-37709" y="172166"/>
            <a:ext cx="6187224" cy="215444"/>
          </a:xfrm>
          <a:prstGeom prst="rect">
            <a:avLst/>
          </a:prstGeom>
          <a:noFill/>
        </p:spPr>
        <p:txBody>
          <a:bodyPr wrap="square">
            <a:spAutoFit/>
          </a:bodyPr>
          <a:lstStyle/>
          <a:p>
            <a:pPr algn="ctr">
              <a:buNone/>
            </a:pPr>
            <a:r>
              <a:rPr lang="en-GB" sz="800" b="1" dirty="0">
                <a:effectLst/>
                <a:latin typeface="Calibri" panose="020F0502020204030204" pitchFamily="34" charset="0"/>
                <a:ea typeface="Calibri" panose="020F0502020204030204" pitchFamily="34" charset="0"/>
              </a:rPr>
              <a:t>This page has been left blank for any notes or supporting information.</a:t>
            </a:r>
            <a:endParaRPr lang="en-GB" sz="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6060102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199</TotalTime>
  <Words>3063</Words>
  <Application>Microsoft Office PowerPoint</Application>
  <PresentationFormat>Custom</PresentationFormat>
  <Paragraphs>161</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David Rock</dc:creator>
  <cp:lastModifiedBy>Lois Davis</cp:lastModifiedBy>
  <cp:revision>14</cp:revision>
  <dcterms:created xsi:type="dcterms:W3CDTF">2025-10-08T18:09:30Z</dcterms:created>
  <dcterms:modified xsi:type="dcterms:W3CDTF">2026-07-08T21:20:42Z</dcterms:modified>
</cp:coreProperties>
</file>